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81" r:id="rId19"/>
    <p:sldId id="283" r:id="rId20"/>
    <p:sldId id="285" r:id="rId21"/>
    <p:sldId id="287" r:id="rId22"/>
    <p:sldId id="288" r:id="rId23"/>
    <p:sldId id="289" r:id="rId24"/>
    <p:sldId id="290" r:id="rId25"/>
    <p:sldId id="291" r:id="rId26"/>
    <p:sldId id="293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2AFA-CA87-4090-B538-4C6056F5C661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7ABEC-EE17-4DFC-A45D-4D6B9C18FAFD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2AFA-CA87-4090-B538-4C6056F5C661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7ABEC-EE17-4DFC-A45D-4D6B9C18F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2AFA-CA87-4090-B538-4C6056F5C661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7ABEC-EE17-4DFC-A45D-4D6B9C18F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2AFA-CA87-4090-B538-4C6056F5C661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7ABEC-EE17-4DFC-A45D-4D6B9C18F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2AFA-CA87-4090-B538-4C6056F5C661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7ABEC-EE17-4DFC-A45D-4D6B9C18FA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2AFA-CA87-4090-B538-4C6056F5C661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7ABEC-EE17-4DFC-A45D-4D6B9C18F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2AFA-CA87-4090-B538-4C6056F5C661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7ABEC-EE17-4DFC-A45D-4D6B9C18FAF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2AFA-CA87-4090-B538-4C6056F5C661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7ABEC-EE17-4DFC-A45D-4D6B9C18F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2AFA-CA87-4090-B538-4C6056F5C661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7ABEC-EE17-4DFC-A45D-4D6B9C18F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2AFA-CA87-4090-B538-4C6056F5C661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7ABEC-EE17-4DFC-A45D-4D6B9C18F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4682AFA-CA87-4090-B538-4C6056F5C661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777ABEC-EE17-4DFC-A45D-4D6B9C18F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682AFA-CA87-4090-B538-4C6056F5C661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777ABEC-EE17-4DFC-A45D-4D6B9C18FA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three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Topics </a:t>
            </a:r>
            <a:r>
              <a:rPr lang="en-US" smtClean="0"/>
              <a:t>in </a:t>
            </a:r>
            <a:r>
              <a:rPr lang="en-US" smtClean="0"/>
              <a:t>Differentiation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Log vs. Common Log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752600"/>
          <a:ext cx="80772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Logarithm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Logarithm</a:t>
                      </a:r>
                      <a:endParaRPr lang="en-US" dirty="0"/>
                    </a:p>
                  </a:txBody>
                  <a:tcPr/>
                </a:tc>
              </a:tr>
              <a:tr h="2067560">
                <a:tc>
                  <a:txBody>
                    <a:bodyPr/>
                    <a:lstStyle/>
                    <a:p>
                      <a:r>
                        <a:rPr lang="en-US" dirty="0" smtClean="0"/>
                        <a:t>The derivative when</a:t>
                      </a:r>
                      <a:r>
                        <a:rPr lang="en-US" baseline="0" dirty="0" smtClean="0"/>
                        <a:t> you are taking the natural log of just x.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derivative when</a:t>
                      </a:r>
                      <a:r>
                        <a:rPr lang="en-US" baseline="0" dirty="0" smtClean="0"/>
                        <a:t> you are taking the logarithm with a base other than e of just x.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derivative when</a:t>
                      </a:r>
                      <a:r>
                        <a:rPr lang="en-US" baseline="0" dirty="0" smtClean="0"/>
                        <a:t> you are taking the natural log of something other than x (u).  You must use the Chain Rule.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derivative when</a:t>
                      </a:r>
                      <a:r>
                        <a:rPr lang="en-US" baseline="0" dirty="0" smtClean="0"/>
                        <a:t> you are taking the log with a base other than e of something other than x (u).  You must use the Chain Rule.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3886200" cy="1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0714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257800"/>
            <a:ext cx="3048000" cy="104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334000"/>
            <a:ext cx="3657600" cy="9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54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Natural Logarithm preferred?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Among all possible bases, base e produces the simplest formula for the derivative of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dirty="0" err="1" smtClean="0"/>
              <a:t>x</a:t>
            </a:r>
            <a:r>
              <a:rPr lang="en-US" dirty="0" smtClean="0"/>
              <a:t>.  This is the main reason (for now </a:t>
            </a:r>
            <a:r>
              <a:rPr lang="en-US" dirty="0" smtClean="0">
                <a:sym typeface="Wingdings" pitchFamily="2" charset="2"/>
              </a:rPr>
              <a:t>) that the natural logarithm function is preferred over other logarithms in Calculus.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Look at the previous slide and notice how much smaller the formulas are in the first column than those in the second column.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7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676400"/>
            <a:ext cx="852539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19600"/>
            <a:ext cx="82963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03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Differentiation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derivatives are very long and messy to calculate directly, especially when they are composed of products, quotients, and powers all in one function like</a:t>
            </a:r>
          </a:p>
          <a:p>
            <a:endParaRPr lang="en-US" dirty="0" smtClean="0"/>
          </a:p>
          <a:p>
            <a:r>
              <a:rPr lang="en-US" dirty="0" smtClean="0"/>
              <a:t>You would have to do the product and chain rules within the quotient rule and it would take quite awhile. </a:t>
            </a:r>
          </a:p>
          <a:p>
            <a:r>
              <a:rPr lang="en-US" dirty="0" smtClean="0"/>
              <a:t>Therefore, </a:t>
            </a:r>
            <a:r>
              <a:rPr lang="en-US" dirty="0" smtClean="0">
                <a:solidFill>
                  <a:srgbClr val="FF0000"/>
                </a:solidFill>
              </a:rPr>
              <a:t>we are going to first take the natural logarithm of both sides and use log properties to simplify before we even start to find the derivative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95600"/>
            <a:ext cx="1905000" cy="6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277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Differentiation Example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458200" cy="50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02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Differentiation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dirty="0" smtClean="0"/>
              <a:t>Take the </a:t>
            </a:r>
            <a:r>
              <a:rPr lang="en-US" dirty="0" smtClean="0">
                <a:solidFill>
                  <a:srgbClr val="FF0000"/>
                </a:solidFill>
              </a:rPr>
              <a:t>natural log of both sides </a:t>
            </a:r>
            <a:r>
              <a:rPr lang="en-US" dirty="0" smtClean="0"/>
              <a:t>(whatever you do to one side, you must do to the other) since base e is easier than any other base (see slide #5).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Apply ALL of the possible </a:t>
            </a:r>
            <a:r>
              <a:rPr lang="en-US" dirty="0" smtClean="0">
                <a:solidFill>
                  <a:srgbClr val="FF0000"/>
                </a:solidFill>
              </a:rPr>
              <a:t>properties of logarithms</a:t>
            </a:r>
            <a:r>
              <a:rPr lang="en-US" dirty="0" smtClean="0"/>
              <a:t>.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Take the </a:t>
            </a:r>
            <a:r>
              <a:rPr lang="en-US" dirty="0" smtClean="0">
                <a:solidFill>
                  <a:srgbClr val="FF0000"/>
                </a:solidFill>
              </a:rPr>
              <a:t>derivative of both sides</a:t>
            </a:r>
            <a:r>
              <a:rPr lang="en-US" dirty="0" smtClean="0"/>
              <a:t>.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Multiply both sides by y.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Substitute the original in for y and simplify.</a:t>
            </a:r>
          </a:p>
          <a:p>
            <a:pPr marL="58293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96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One-to-One and Inverse Functions (reminders from Section 0.4)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83820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124200"/>
            <a:ext cx="5029200" cy="148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648200"/>
            <a:ext cx="8064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410200"/>
            <a:ext cx="24549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946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One-to-One and Inverse Functions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 Sometimes, it is necessary to restrict the domain of an inverse f⁻╵(x)=x or of an original f(x) in order to obtain a </a:t>
            </a:r>
            <a:r>
              <a:rPr lang="en-US" u="sng" dirty="0" smtClean="0"/>
              <a:t>function</a:t>
            </a:r>
            <a:r>
              <a:rPr lang="en-US" dirty="0" smtClean="0"/>
              <a:t> (see examples on page 44). </a:t>
            </a:r>
          </a:p>
          <a:p>
            <a:endParaRPr lang="en-US" dirty="0" smtClean="0"/>
          </a:p>
          <a:p>
            <a:r>
              <a:rPr lang="en-US" dirty="0" smtClean="0"/>
              <a:t>A function f(x) has an inverse </a:t>
            </a:r>
            <a:r>
              <a:rPr lang="en-US" dirty="0" err="1" smtClean="0"/>
              <a:t>iff</a:t>
            </a:r>
            <a:r>
              <a:rPr lang="en-US" dirty="0" smtClean="0"/>
              <a:t> it is one-to-one (invertible), each x has one y and each y has one x (must pass vertical and horizontal line tests).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2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or Decreasing Functions are One-to-One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the graph of a function is always increasing (f’(x)&gt;0) or always decreasing (f’(x)&lt;0), then it will pass the horizontal and vertical line tests which means that the function is one-to-one.</a:t>
            </a:r>
          </a:p>
        </p:txBody>
      </p:sp>
    </p:spTree>
    <p:extLst>
      <p:ext uri="{BB962C8B-B14F-4D97-AF65-F5344CB8AC3E}">
        <p14:creationId xmlns:p14="http://schemas.microsoft.com/office/powerpoint/2010/main" val="3720800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Derivative of Exponential Functions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After the last few slides, you probably do not want to see a proof here. </a:t>
            </a:r>
            <a:r>
              <a:rPr lang="en-US" sz="2000" dirty="0" smtClean="0">
                <a:sym typeface="Wingdings" pitchFamily="2" charset="2"/>
              </a:rPr>
              <a:t>  If you would like to read the proof(s) of these derivatives, please see pages 198-199.</a:t>
            </a:r>
            <a:endParaRPr lang="en-US" sz="2000" dirty="0" smtClean="0"/>
          </a:p>
          <a:p>
            <a:pPr fontAlgn="t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2286000"/>
          <a:ext cx="60960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 b (not 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e (only)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derivative when</a:t>
                      </a:r>
                      <a:r>
                        <a:rPr lang="en-US" baseline="0" dirty="0" smtClean="0"/>
                        <a:t> you have any base other than e to just the x power.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derivative when</a:t>
                      </a:r>
                      <a:r>
                        <a:rPr lang="en-US" baseline="0" dirty="0" smtClean="0"/>
                        <a:t> you have only base e to just the x power.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derivative when</a:t>
                      </a:r>
                      <a:r>
                        <a:rPr lang="en-US" baseline="0" dirty="0" smtClean="0"/>
                        <a:t> you have any base other than e to something other than just the x power (u).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derivative when</a:t>
                      </a:r>
                      <a:r>
                        <a:rPr lang="en-US" baseline="0" dirty="0" smtClean="0"/>
                        <a:t> you have only base e to </a:t>
                      </a:r>
                      <a:r>
                        <a:rPr lang="en-US" baseline="0" dirty="0" err="1" smtClean="0"/>
                        <a:t>to</a:t>
                      </a:r>
                      <a:r>
                        <a:rPr lang="en-US" baseline="0" dirty="0" smtClean="0"/>
                        <a:t> something other than just the x power (u).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05200"/>
            <a:ext cx="2362200" cy="8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429000"/>
            <a:ext cx="1752600" cy="83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562600"/>
            <a:ext cx="2743200" cy="79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410200"/>
            <a:ext cx="24052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9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</a:t>
            </a:r>
            <a:r>
              <a:rPr lang="en-US" dirty="0" err="1" smtClean="0"/>
              <a:t>Irl</a:t>
            </a:r>
            <a:r>
              <a:rPr lang="en-US" dirty="0" smtClean="0"/>
              <a:t> </a:t>
            </a:r>
            <a:r>
              <a:rPr lang="en-US" dirty="0" err="1" smtClean="0"/>
              <a:t>Bivens</a:t>
            </a:r>
            <a:r>
              <a:rPr lang="en-US" dirty="0" smtClean="0"/>
              <a:t>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Differentiation Example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593" y="2057400"/>
            <a:ext cx="863240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344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Rates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related rates problems, we are trying to find out the rate at which some quantity is changing related to other quantities whose rates of change are known.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Spill Example: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"/>
            <a:ext cx="866775" cy="145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840004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575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Solving Related Rates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noticed the numbers #1-5 on the last example, those are the steps that I suggest you follow when solving these problems.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000" dirty="0" smtClean="0"/>
              <a:t>Draw and label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sz="2000" dirty="0" smtClean="0"/>
              <a:t>Have and need</a:t>
            </a:r>
          </a:p>
          <a:p>
            <a:pPr marL="969264" lvl="1" indent="-514350">
              <a:buFont typeface="+mj-lt"/>
              <a:buAutoNum type="arabicPeriod"/>
            </a:pPr>
            <a:endParaRPr lang="en-US" sz="2000" dirty="0" smtClean="0"/>
          </a:p>
          <a:p>
            <a:pPr marL="969264" lvl="1" indent="-514350">
              <a:buFont typeface="+mj-lt"/>
              <a:buAutoNum type="arabicPeriod"/>
            </a:pPr>
            <a:r>
              <a:rPr lang="en-US" sz="2000" dirty="0" smtClean="0"/>
              <a:t>Relating equation</a:t>
            </a:r>
          </a:p>
          <a:p>
            <a:pPr marL="969264" lvl="1" indent="-514350">
              <a:buFont typeface="+mj-lt"/>
              <a:buAutoNum type="arabicPeriod"/>
            </a:pPr>
            <a:endParaRPr lang="en-US" sz="2000" dirty="0" smtClean="0"/>
          </a:p>
          <a:p>
            <a:pPr marL="969264" lvl="1" indent="-514350">
              <a:buFont typeface="+mj-lt"/>
              <a:buAutoNum type="arabicPeriod"/>
            </a:pPr>
            <a:r>
              <a:rPr lang="en-US" sz="2000" dirty="0" smtClean="0"/>
              <a:t>d/</a:t>
            </a:r>
            <a:r>
              <a:rPr lang="en-US" sz="2000" dirty="0" err="1" smtClean="0"/>
              <a:t>dt</a:t>
            </a:r>
            <a:r>
              <a:rPr lang="en-US" sz="2000" dirty="0" smtClean="0"/>
              <a:t> both sides</a:t>
            </a:r>
          </a:p>
          <a:p>
            <a:pPr marL="969264" lvl="1" indent="-514350">
              <a:buFont typeface="+mj-lt"/>
              <a:buAutoNum type="arabicPeriod"/>
            </a:pPr>
            <a:endParaRPr lang="en-US" sz="2000" dirty="0" smtClean="0"/>
          </a:p>
          <a:p>
            <a:pPr marL="969264" lvl="1" indent="-514350">
              <a:buFont typeface="+mj-lt"/>
              <a:buAutoNum type="arabicPeriod"/>
            </a:pPr>
            <a:r>
              <a:rPr lang="en-US" sz="2000" dirty="0" smtClean="0"/>
              <a:t>Substitute/solve</a:t>
            </a:r>
          </a:p>
          <a:p>
            <a:pPr marL="969264" lvl="1" indent="-514350">
              <a:buNone/>
            </a:pPr>
            <a:endParaRPr lang="en-US" dirty="0" smtClean="0"/>
          </a:p>
          <a:p>
            <a:pPr marL="969264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Content Placeholder 3" descr="ch03_sec08_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3124200"/>
            <a:ext cx="53340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066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dirty="0" smtClean="0"/>
              <a:t>Rocket Example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229600" cy="600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23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 smtClean="0"/>
              <a:t>Similar Triangles Example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610600" cy="607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170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Indeterminate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section, we will discuss a general method for </a:t>
            </a:r>
            <a:r>
              <a:rPr lang="en-US" dirty="0" smtClean="0">
                <a:solidFill>
                  <a:srgbClr val="FF0000"/>
                </a:solidFill>
              </a:rPr>
              <a:t>using derivatives to find limits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method will allow us to find limits that we were previously only able to find by graphing (like the squeezing theorem).</a:t>
            </a:r>
          </a:p>
          <a:p>
            <a:r>
              <a:rPr lang="en-US" dirty="0" smtClean="0"/>
              <a:t>Many computers use this method (internally) when calculating limits.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0/0 Type Indeterminate Form:  </a:t>
            </a:r>
            <a:r>
              <a:rPr lang="en-US" sz="3200" dirty="0" err="1" smtClean="0"/>
              <a:t>L’Hopital’s</a:t>
            </a:r>
            <a:r>
              <a:rPr lang="en-US" sz="3200" dirty="0" smtClean="0"/>
              <a:t> Rule</a:t>
            </a:r>
            <a:endParaRPr lang="en-US" sz="32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610600" cy="47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2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and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** Please notice that the numerator and denominator are differentiated individually.  (you take their </a:t>
            </a:r>
            <a:r>
              <a:rPr lang="en-US" dirty="0" smtClean="0">
                <a:solidFill>
                  <a:srgbClr val="FF0000"/>
                </a:solidFill>
              </a:rPr>
              <a:t>derivatives separately</a:t>
            </a:r>
            <a:r>
              <a:rPr lang="en-US" dirty="0" smtClean="0"/>
              <a:t>)  It is NOT the same as (f/g)’, so you are NOT using the quotient rule.**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62213"/>
            <a:ext cx="7315200" cy="26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Two 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841732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17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now going to differentiate (take the derivative  of) functions that are either difficult to differentiate in y= form (defined explicitly) or impossible to write in y= form and “differentiate directly”.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Therefore, we need new methods such as implicit and logarithmic differentiation to find these derivatives in another and/or faster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69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 are five more similar examples on pages 221-222 if you are interested.</a:t>
            </a:r>
          </a:p>
          <a:p>
            <a:r>
              <a:rPr lang="en-US" sz="2800" dirty="0" smtClean="0"/>
              <a:t>For the example below, I cannot use algebraic methods from Chapter 2 and I do not know how to graph it without a calculator.</a:t>
            </a:r>
          </a:p>
          <a:p>
            <a:r>
              <a:rPr lang="en-US" sz="2800" dirty="0" smtClean="0"/>
              <a:t>This is when </a:t>
            </a:r>
            <a:r>
              <a:rPr lang="en-US" sz="2800" dirty="0" err="1" smtClean="0"/>
              <a:t>L’Hopital’s</a:t>
            </a:r>
            <a:r>
              <a:rPr lang="en-US" sz="2800" dirty="0" smtClean="0"/>
              <a:t> Rule is especially useful.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00600"/>
            <a:ext cx="819560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131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do step 1!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3733800" cy="560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815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Another version of </a:t>
            </a:r>
            <a:r>
              <a:rPr lang="en-US" sz="3200" dirty="0" err="1" smtClean="0"/>
              <a:t>L’Hopital’s</a:t>
            </a:r>
            <a:r>
              <a:rPr lang="en-US" sz="3200" dirty="0" smtClean="0"/>
              <a:t> Rule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version is used to find the limit of ratios in which the numerator and denominator both have infinite limits.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00400"/>
            <a:ext cx="754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261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this version of </a:t>
            </a:r>
            <a:r>
              <a:rPr lang="en-US" sz="3200" dirty="0" err="1" smtClean="0"/>
              <a:t>L’Hopital’s</a:t>
            </a:r>
            <a:r>
              <a:rPr lang="en-US" sz="3200" dirty="0" smtClean="0"/>
              <a:t> Rule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steps are required as the original version of </a:t>
            </a:r>
            <a:r>
              <a:rPr lang="en-US" dirty="0" err="1" smtClean="0"/>
              <a:t>L’Hopital’s</a:t>
            </a:r>
            <a:r>
              <a:rPr lang="en-US" dirty="0" smtClean="0"/>
              <a:t> Rule.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 smtClean="0"/>
              <a:t>Verify that numerator and denominator have infinite limits.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 smtClean="0"/>
              <a:t>Derivative of numerator and denominator SEPARATELY.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 smtClean="0"/>
              <a:t>Find the new limit.</a:t>
            </a:r>
          </a:p>
          <a:p>
            <a:pPr marL="969264" lvl="1" indent="-514350">
              <a:buFont typeface="+mj-lt"/>
              <a:buAutoNum type="arabicPeriod"/>
            </a:pPr>
            <a:endParaRPr lang="en-US" dirty="0" smtClean="0"/>
          </a:p>
          <a:p>
            <a:pPr marL="969264" lvl="1" indent="-514350">
              <a:buFont typeface="+mj-lt"/>
              <a:buAutoNum type="arabicPeriod"/>
            </a:pPr>
            <a:endParaRPr lang="en-US" dirty="0" smtClean="0"/>
          </a:p>
          <a:p>
            <a:pPr marL="969264" lvl="1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05400"/>
            <a:ext cx="85113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827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applications of </a:t>
            </a:r>
            <a:r>
              <a:rPr lang="en-US" dirty="0" err="1" smtClean="0"/>
              <a:t>L’Hopital’s</a:t>
            </a:r>
            <a:r>
              <a:rPr lang="en-US" dirty="0" smtClean="0"/>
              <a:t> Rule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Sometimes you will get an indeterminate form again after applying </a:t>
            </a:r>
            <a:r>
              <a:rPr lang="en-US" sz="2400" dirty="0" err="1" smtClean="0"/>
              <a:t>L’Hopital’s</a:t>
            </a:r>
            <a:r>
              <a:rPr lang="en-US" sz="2400" dirty="0" smtClean="0"/>
              <a:t> Rule the first time and it will be necessary to do it again.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53431"/>
            <a:ext cx="7696200" cy="390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033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indeterminate forms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other types of indeterminate forms that you will see on pages 224 &amp; 225.</a:t>
            </a:r>
          </a:p>
          <a:p>
            <a:r>
              <a:rPr lang="en-US" dirty="0" smtClean="0"/>
              <a:t>Many of you keep forgetting about the other types, so I suggest you look at these two pages and see if you have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65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Idea to Consider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4114800" cy="522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875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Rock Buggy</a:t>
            </a:r>
            <a:endParaRPr lang="en-US" dirty="0"/>
          </a:p>
        </p:txBody>
      </p:sp>
      <p:pic>
        <p:nvPicPr>
          <p:cNvPr id="6" name="Content Placeholder 5" descr="rock bug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40536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vs. Implicit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more information on the difference between explicitly and implicitly defined, please read pages 185-186.</a:t>
            </a:r>
          </a:p>
          <a:p>
            <a:endParaRPr lang="en-US" dirty="0" smtClean="0"/>
          </a:p>
          <a:p>
            <a:r>
              <a:rPr lang="en-US" dirty="0" smtClean="0"/>
              <a:t>In general, it is not necessary to solve an equation for y (in terms of x) in order to differentiate a function.</a:t>
            </a:r>
          </a:p>
          <a:p>
            <a:r>
              <a:rPr lang="en-US" dirty="0" smtClean="0"/>
              <a:t> On the next slide, I will take the derivative of a relatively easy function two different ways so that you can see the difference.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1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Two Ways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428243"/>
            <a:ext cx="7239000" cy="53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15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got the same answer using both methods.</a:t>
            </a:r>
          </a:p>
          <a:p>
            <a:r>
              <a:rPr lang="en-US" dirty="0" smtClean="0"/>
              <a:t>Solving for y was obviously much faster, but it is not always possible to solve for y first (see example on next slide).</a:t>
            </a:r>
          </a:p>
          <a:p>
            <a:r>
              <a:rPr lang="en-US" dirty="0" smtClean="0"/>
              <a:t>Now we know another method. </a:t>
            </a:r>
          </a:p>
          <a:p>
            <a:pPr lvl="1"/>
            <a:r>
              <a:rPr lang="en-US" dirty="0" smtClean="0"/>
              <a:t>Differentiate “implicitly”</a:t>
            </a:r>
          </a:p>
          <a:p>
            <a:pPr lvl="1"/>
            <a:r>
              <a:rPr lang="en-US" dirty="0" smtClean="0"/>
              <a:t>Solve for </a:t>
            </a:r>
            <a:r>
              <a:rPr lang="en-US" dirty="0" err="1" smtClean="0"/>
              <a:t>dy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Then substitution</a:t>
            </a:r>
          </a:p>
        </p:txBody>
      </p:sp>
    </p:spTree>
    <p:extLst>
      <p:ext uri="{BB962C8B-B14F-4D97-AF65-F5344CB8AC3E}">
        <p14:creationId xmlns:p14="http://schemas.microsoft.com/office/powerpoint/2010/main" val="322241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Where We Cannot Solve for y First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7747" y="1905000"/>
            <a:ext cx="770879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594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Derivative Example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1447799"/>
            <a:ext cx="7543800" cy="486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09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2nd Derivative Example (cont.)</a:t>
            </a:r>
            <a:endParaRPr 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211504"/>
            <a:ext cx="7848600" cy="555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095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</TotalTime>
  <Words>1217</Words>
  <Application>Microsoft Office PowerPoint</Application>
  <PresentationFormat>On-screen Show (4:3)</PresentationFormat>
  <Paragraphs>115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Metro</vt:lpstr>
      <vt:lpstr>Chapter three</vt:lpstr>
      <vt:lpstr>All graphics are attributed to:</vt:lpstr>
      <vt:lpstr>Topics in Differentiation</vt:lpstr>
      <vt:lpstr>Explicit vs. Implicit</vt:lpstr>
      <vt:lpstr>Example Two Ways</vt:lpstr>
      <vt:lpstr>Example Results</vt:lpstr>
      <vt:lpstr>Example Where We Cannot Solve for y First</vt:lpstr>
      <vt:lpstr>Second Derivative Example</vt:lpstr>
      <vt:lpstr>2nd Derivative Example (cont.)</vt:lpstr>
      <vt:lpstr>Natural Log vs. Common Log</vt:lpstr>
      <vt:lpstr>Why is the Natural Logarithm preferred?</vt:lpstr>
      <vt:lpstr>Examples</vt:lpstr>
      <vt:lpstr>Logarithmic Differentiation</vt:lpstr>
      <vt:lpstr>Logarithmic Differentiation Example</vt:lpstr>
      <vt:lpstr>Logarithmic Differentiation Steps</vt:lpstr>
      <vt:lpstr>One-to-One and Inverse Functions (reminders from Section 0.4)</vt:lpstr>
      <vt:lpstr>One-to-One and Inverse Functions (continued)</vt:lpstr>
      <vt:lpstr>Increasing or Decreasing Functions are One-to-One</vt:lpstr>
      <vt:lpstr>Derivative of Exponential Functions</vt:lpstr>
      <vt:lpstr>Logarithmic Differentiation Example</vt:lpstr>
      <vt:lpstr>Related Rates Problems</vt:lpstr>
      <vt:lpstr>Oil Spill Example:  </vt:lpstr>
      <vt:lpstr>Strategy for Solving Related Rates Problems</vt:lpstr>
      <vt:lpstr>Rocket Example</vt:lpstr>
      <vt:lpstr>Similar Triangles Example</vt:lpstr>
      <vt:lpstr>Indeterminate Forms</vt:lpstr>
      <vt:lpstr>0/0 Type Indeterminate Form:  L’Hopital’s Rule</vt:lpstr>
      <vt:lpstr>Warning and Steps</vt:lpstr>
      <vt:lpstr>Example Two Ways</vt:lpstr>
      <vt:lpstr>Another example</vt:lpstr>
      <vt:lpstr>Make sure you do step 1!</vt:lpstr>
      <vt:lpstr>Another version of L’Hopital’s Rule</vt:lpstr>
      <vt:lpstr>Example this version of L’Hopital’s Rule</vt:lpstr>
      <vt:lpstr>Repeated applications of L’Hopital’s Rule Example</vt:lpstr>
      <vt:lpstr>Other indeterminate forms</vt:lpstr>
      <vt:lpstr>One Idea to Consider</vt:lpstr>
      <vt:lpstr>Rock Buggy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3.1</dc:title>
  <dc:creator>Lewis, Deborah</dc:creator>
  <cp:lastModifiedBy>Lewis, Deborah</cp:lastModifiedBy>
  <cp:revision>4</cp:revision>
  <dcterms:created xsi:type="dcterms:W3CDTF">2015-02-24T18:26:15Z</dcterms:created>
  <dcterms:modified xsi:type="dcterms:W3CDTF">2015-02-24T18:37:35Z</dcterms:modified>
</cp:coreProperties>
</file>